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91" r:id="rId2"/>
    <p:sldId id="335" r:id="rId3"/>
    <p:sldId id="336" r:id="rId4"/>
    <p:sldId id="337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285" r:id="rId22"/>
    <p:sldId id="286" r:id="rId23"/>
    <p:sldId id="287" r:id="rId24"/>
    <p:sldId id="428" r:id="rId25"/>
    <p:sldId id="331" r:id="rId26"/>
    <p:sldId id="429" r:id="rId27"/>
    <p:sldId id="284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89" r:id="rId55"/>
    <p:sldId id="390" r:id="rId56"/>
    <p:sldId id="333" r:id="rId57"/>
    <p:sldId id="312" r:id="rId58"/>
    <p:sldId id="313" r:id="rId59"/>
    <p:sldId id="314" r:id="rId60"/>
    <p:sldId id="311" r:id="rId61"/>
    <p:sldId id="309" r:id="rId62"/>
    <p:sldId id="315" r:id="rId63"/>
    <p:sldId id="357" r:id="rId64"/>
    <p:sldId id="316" r:id="rId65"/>
    <p:sldId id="317" r:id="rId66"/>
    <p:sldId id="318" r:id="rId67"/>
    <p:sldId id="319" r:id="rId68"/>
    <p:sldId id="320" r:id="rId69"/>
    <p:sldId id="321" r:id="rId70"/>
    <p:sldId id="323" r:id="rId71"/>
    <p:sldId id="325" r:id="rId72"/>
    <p:sldId id="326" r:id="rId73"/>
    <p:sldId id="362" r:id="rId74"/>
    <p:sldId id="322" r:id="rId75"/>
    <p:sldId id="358" r:id="rId76"/>
    <p:sldId id="361" r:id="rId77"/>
    <p:sldId id="328" r:id="rId78"/>
    <p:sldId id="356" r:id="rId79"/>
    <p:sldId id="329" r:id="rId80"/>
    <p:sldId id="392" r:id="rId81"/>
    <p:sldId id="393" r:id="rId82"/>
    <p:sldId id="396" r:id="rId83"/>
    <p:sldId id="397" r:id="rId84"/>
    <p:sldId id="398" r:id="rId85"/>
    <p:sldId id="399" r:id="rId86"/>
    <p:sldId id="394" r:id="rId87"/>
    <p:sldId id="395" r:id="rId88"/>
    <p:sldId id="330" r:id="rId89"/>
    <p:sldId id="408" r:id="rId90"/>
    <p:sldId id="404" r:id="rId91"/>
    <p:sldId id="409" r:id="rId92"/>
    <p:sldId id="410" r:id="rId93"/>
    <p:sldId id="417" r:id="rId94"/>
    <p:sldId id="411" r:id="rId95"/>
    <p:sldId id="412" r:id="rId96"/>
    <p:sldId id="413" r:id="rId97"/>
    <p:sldId id="418" r:id="rId98"/>
    <p:sldId id="419" r:id="rId99"/>
    <p:sldId id="402" r:id="rId100"/>
    <p:sldId id="414" r:id="rId101"/>
    <p:sldId id="415" r:id="rId102"/>
    <p:sldId id="416" r:id="rId103"/>
    <p:sldId id="405" r:id="rId104"/>
    <p:sldId id="403" r:id="rId105"/>
    <p:sldId id="420" r:id="rId106"/>
    <p:sldId id="427" r:id="rId107"/>
    <p:sldId id="421" r:id="rId108"/>
    <p:sldId id="422" r:id="rId109"/>
    <p:sldId id="423" r:id="rId110"/>
    <p:sldId id="424" r:id="rId111"/>
    <p:sldId id="425" r:id="rId112"/>
    <p:sldId id="426" r:id="rId113"/>
    <p:sldId id="400" r:id="rId114"/>
    <p:sldId id="360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9"/>
    <p:restoredTop sz="96469"/>
  </p:normalViewPr>
  <p:slideViewPr>
    <p:cSldViewPr snapToGrid="0" snapToObjects="1">
      <p:cViewPr>
        <p:scale>
          <a:sx n="131" d="100"/>
          <a:sy n="131" d="100"/>
        </p:scale>
        <p:origin x="144" y="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presProps" Target="presProps.xml"/><Relationship Id="rId117" Type="http://schemas.openxmlformats.org/officeDocument/2006/relationships/viewProps" Target="viewProps.xml"/><Relationship Id="rId118" Type="http://schemas.openxmlformats.org/officeDocument/2006/relationships/theme" Target="theme/theme1.xml"/><Relationship Id="rId119" Type="http://schemas.openxmlformats.org/officeDocument/2006/relationships/tableStyles" Target="tableStyles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5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46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14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3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5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64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1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2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A7665-741A-764B-BEA0-A23ADE85EA7D}" type="datetimeFigureOut">
              <a:rPr lang="en-US" smtClean="0"/>
              <a:t>6/26/18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22695-1137-0143-8635-97911ED5BA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425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29.png"/><Relationship Id="rId5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1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emf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29.png"/><Relationship Id="rId9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69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emf"/><Relationship Id="rId10" Type="http://schemas.openxmlformats.org/officeDocument/2006/relationships/image" Target="../media/image113.emf"/><Relationship Id="rId11" Type="http://schemas.openxmlformats.org/officeDocument/2006/relationships/image" Target="../media/image1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emf"/><Relationship Id="rId3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Relationship Id="rId3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13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61" y="4881967"/>
            <a:ext cx="4226072" cy="1602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640" y="4424625"/>
            <a:ext cx="3874577" cy="2060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988" y="478162"/>
            <a:ext cx="6907078" cy="10099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9282" y="1493348"/>
            <a:ext cx="7795647" cy="12003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merican Typewriter" charset="0"/>
                <a:ea typeface="American Typewriter" charset="0"/>
                <a:cs typeface="American Typewriter" charset="0"/>
              </a:rPr>
              <a:t>FEniCS workshop</a:t>
            </a:r>
          </a:p>
          <a:p>
            <a:pPr algn="ctr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June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BB5ED91-F52A-6047-8DDD-AB252CB9966A}"/>
              </a:ext>
            </a:extLst>
          </p:cNvPr>
          <p:cNvSpPr txBox="1"/>
          <p:nvPr/>
        </p:nvSpPr>
        <p:spPr>
          <a:xfrm>
            <a:off x="1999281" y="3002992"/>
            <a:ext cx="7795647" cy="15696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Mohammad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Sarraf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Joshaghani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algn="ctr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CACDS Fellow</a:t>
            </a:r>
          </a:p>
          <a:p>
            <a:pPr algn="ctr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Graduate student @CAML</a:t>
            </a:r>
          </a:p>
          <a:p>
            <a:pPr algn="ctr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Advisor: Prof.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Kalyana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Nakshatrala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66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28" y="0"/>
            <a:ext cx="9871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5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5" y="999456"/>
            <a:ext cx="9740900" cy="288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45" y="384008"/>
            <a:ext cx="3035300" cy="419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75" y="3560464"/>
            <a:ext cx="3263704" cy="3023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45" y="3882356"/>
            <a:ext cx="5007940" cy="237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6679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2" y="1104498"/>
            <a:ext cx="10058400" cy="2249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37" y="463800"/>
            <a:ext cx="1775661" cy="2803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88" y="5091203"/>
            <a:ext cx="10058400" cy="1118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88" y="3505253"/>
            <a:ext cx="75438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69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82" y="0"/>
            <a:ext cx="9301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736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0"/>
            <a:ext cx="9666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4361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588" y="614160"/>
            <a:ext cx="2448559" cy="2065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32" y="914355"/>
            <a:ext cx="4938586" cy="3567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33" y="372551"/>
            <a:ext cx="1219200" cy="35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29" y="4937263"/>
            <a:ext cx="547988" cy="2739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98" y="4659887"/>
            <a:ext cx="4432566" cy="1989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18" y="1017653"/>
            <a:ext cx="4660900" cy="2755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3864" y="4937263"/>
            <a:ext cx="4741554" cy="101566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Use continuous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Galerkin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 weak form</a:t>
            </a:r>
          </a:p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and calculate total flux at production</a:t>
            </a:r>
          </a:p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The well.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99" y="6243527"/>
            <a:ext cx="547988" cy="273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21377" y="6193260"/>
            <a:ext cx="4556953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Visualize p and v fields in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ParaView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7287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36" y="2862914"/>
            <a:ext cx="80645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643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0"/>
            <a:ext cx="10058400" cy="622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592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83" y="3882989"/>
            <a:ext cx="3356793" cy="29750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4" y="0"/>
            <a:ext cx="8666733" cy="37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4100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404" y="238552"/>
            <a:ext cx="7659839" cy="3315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118" y="3929941"/>
            <a:ext cx="2704566" cy="25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828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55" y="4327917"/>
            <a:ext cx="3361891" cy="25300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38" y="154003"/>
            <a:ext cx="8285483" cy="36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96" y="0"/>
            <a:ext cx="94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6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779" y="150939"/>
            <a:ext cx="7573344" cy="33606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85" y="4012117"/>
            <a:ext cx="2996533" cy="260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719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4" y="-590026"/>
            <a:ext cx="10058400" cy="44629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34" y="3763478"/>
            <a:ext cx="3731631" cy="298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58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48" y="382386"/>
            <a:ext cx="1219200" cy="35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47" y="560186"/>
            <a:ext cx="4660900" cy="2755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0653" y="3185962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01" y="1801139"/>
            <a:ext cx="547988" cy="2739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9959" y="1608031"/>
            <a:ext cx="4089517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Use RT0 mixed finite element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and solve the reservoir problem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4" y="3403600"/>
            <a:ext cx="5910202" cy="289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22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911" y="3000375"/>
            <a:ext cx="5889089" cy="44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628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0"/>
            <a:ext cx="9327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37" y="0"/>
            <a:ext cx="8430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74" y="451588"/>
            <a:ext cx="10058400" cy="64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1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056" y="0"/>
            <a:ext cx="7891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0"/>
            <a:ext cx="6493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3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088" y="0"/>
            <a:ext cx="6875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495300"/>
            <a:ext cx="10058400" cy="58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2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411" y="0"/>
            <a:ext cx="84822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4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147" y="0"/>
            <a:ext cx="9370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79" y="0"/>
            <a:ext cx="9759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8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572" y="3048840"/>
            <a:ext cx="4213817" cy="62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4" y="0"/>
            <a:ext cx="10017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6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0"/>
            <a:ext cx="10058400" cy="64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" t="13289" b="-1"/>
          <a:stretch/>
        </p:blipFill>
        <p:spPr>
          <a:xfrm>
            <a:off x="1871329" y="2445489"/>
            <a:ext cx="6282572" cy="4093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9264" y="1500587"/>
            <a:ext cx="1018598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docker</a:t>
            </a:r>
            <a:r>
              <a:rPr lang="en-US" sz="2400" dirty="0"/>
              <a:t> run -</a:t>
            </a:r>
            <a:r>
              <a:rPr lang="en-US" sz="2400" dirty="0" err="1"/>
              <a:t>ti</a:t>
            </a:r>
            <a:r>
              <a:rPr lang="en-US" sz="2400" dirty="0"/>
              <a:t> -v $(</a:t>
            </a:r>
            <a:r>
              <a:rPr lang="en-US" sz="2400" dirty="0" err="1"/>
              <a:t>pwd</a:t>
            </a:r>
            <a:r>
              <a:rPr lang="en-US" sz="2400" dirty="0"/>
              <a:t>):/home/</a:t>
            </a:r>
            <a:r>
              <a:rPr lang="en-US" sz="2400" dirty="0" err="1"/>
              <a:t>fenics</a:t>
            </a:r>
            <a:r>
              <a:rPr lang="en-US" sz="2400" dirty="0"/>
              <a:t>/shared </a:t>
            </a:r>
            <a:r>
              <a:rPr lang="en-US" sz="2400" dirty="0" err="1"/>
              <a:t>quay.io</a:t>
            </a:r>
            <a:r>
              <a:rPr lang="en-US" sz="2400" dirty="0"/>
              <a:t>/</a:t>
            </a:r>
            <a:r>
              <a:rPr lang="en-US" sz="2400" dirty="0" err="1"/>
              <a:t>fenicsproject</a:t>
            </a:r>
            <a:r>
              <a:rPr lang="en-US" sz="2400" dirty="0"/>
              <a:t>/stable</a:t>
            </a:r>
            <a:endParaRPr lang="en-US" sz="2400" dirty="0">
              <a:latin typeface="SimSun" charset="0"/>
              <a:ea typeface="SimSun" charset="0"/>
              <a:cs typeface="SimSu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5997" y="915812"/>
            <a:ext cx="8516679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Step 1. Sharing files from the host (your computer) into the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docker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container</a:t>
            </a:r>
          </a:p>
          <a:p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997" y="2146432"/>
            <a:ext cx="5893601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Step 2. Use an editor and generate the following &lt; &gt;.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py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file.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761" y="4004173"/>
            <a:ext cx="2150204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Step 3. run the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97" y="254775"/>
            <a:ext cx="1219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5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68" y="356433"/>
            <a:ext cx="2972340" cy="2665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2468" y="1131120"/>
            <a:ext cx="8518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1- First </a:t>
            </a:r>
            <a:r>
              <a:rPr lang="en-US" dirty="0">
                <a:solidFill>
                  <a:srgbClr val="404040"/>
                </a:solidFill>
                <a:latin typeface="Lato" charset="0"/>
              </a:rPr>
              <a:t>of all we </a:t>
            </a:r>
            <a:r>
              <a:rPr lang="en-US" dirty="0"/>
              <a:t>run</a:t>
            </a:r>
            <a:r>
              <a:rPr lang="en-US" dirty="0">
                <a:solidFill>
                  <a:srgbClr val="404040"/>
                </a:solidFill>
                <a:latin typeface="Lato" charset="0"/>
              </a:rPr>
              <a:t> a new </a:t>
            </a:r>
            <a:r>
              <a:rPr lang="en-US" dirty="0" err="1">
                <a:solidFill>
                  <a:srgbClr val="404040"/>
                </a:solidFill>
                <a:latin typeface="Lato" charset="0"/>
              </a:rPr>
              <a:t>Docker</a:t>
            </a:r>
            <a:r>
              <a:rPr lang="en-US" dirty="0">
                <a:solidFill>
                  <a:srgbClr val="404040"/>
                </a:solidFill>
                <a:latin typeface="Lato" charset="0"/>
              </a:rPr>
              <a:t> container with the </a:t>
            </a:r>
            <a:r>
              <a:rPr lang="en-US" dirty="0" err="1"/>
              <a:t>jupyter</a:t>
            </a:r>
            <a:r>
              <a:rPr lang="en-US" dirty="0"/>
              <a:t>-notebook</a:t>
            </a:r>
          </a:p>
        </p:txBody>
      </p:sp>
      <p:sp>
        <p:nvSpPr>
          <p:cNvPr id="5" name="Rectangle 4"/>
          <p:cNvSpPr/>
          <p:nvPr/>
        </p:nvSpPr>
        <p:spPr>
          <a:xfrm>
            <a:off x="1238655" y="1804317"/>
            <a:ext cx="9131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run --name notebook -w /home/</a:t>
            </a:r>
            <a:r>
              <a:rPr lang="en-US" dirty="0" err="1"/>
              <a:t>fenics</a:t>
            </a:r>
            <a:r>
              <a:rPr lang="en-US" dirty="0"/>
              <a:t> -v $(</a:t>
            </a:r>
            <a:r>
              <a:rPr lang="en-US" dirty="0" err="1"/>
              <a:t>pwd</a:t>
            </a:r>
            <a:r>
              <a:rPr lang="en-US" dirty="0"/>
              <a:t>):/home/</a:t>
            </a:r>
            <a:r>
              <a:rPr lang="en-US" dirty="0" err="1"/>
              <a:t>fenics</a:t>
            </a:r>
            <a:r>
              <a:rPr lang="en-US" dirty="0"/>
              <a:t>/shared -d -p 127.0.0.1:8888:8888 </a:t>
            </a:r>
            <a:r>
              <a:rPr lang="en-US" dirty="0" err="1"/>
              <a:t>quay.io</a:t>
            </a:r>
            <a:r>
              <a:rPr lang="en-US" dirty="0"/>
              <a:t>/</a:t>
            </a:r>
            <a:r>
              <a:rPr lang="en-US" dirty="0" err="1"/>
              <a:t>fenicsproject</a:t>
            </a:r>
            <a:r>
              <a:rPr lang="en-US" dirty="0"/>
              <a:t>/stable '</a:t>
            </a:r>
            <a:r>
              <a:rPr lang="en-US" dirty="0" err="1"/>
              <a:t>jupyter</a:t>
            </a:r>
            <a:r>
              <a:rPr lang="en-US" dirty="0"/>
              <a:t>-notebook --</a:t>
            </a:r>
            <a:r>
              <a:rPr lang="en-US" dirty="0" err="1"/>
              <a:t>ip</a:t>
            </a:r>
            <a:r>
              <a:rPr lang="en-US" dirty="0"/>
              <a:t>=0.0.0.0'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37179" y="3304599"/>
            <a:ext cx="1182118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docker</a:t>
            </a:r>
            <a:r>
              <a:rPr lang="en-US" sz="2000" dirty="0"/>
              <a:t> </a:t>
            </a:r>
            <a:r>
              <a:rPr lang="en-US" sz="2000" dirty="0" err="1"/>
              <a:t>ps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2468" y="2754513"/>
            <a:ext cx="8518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Lato" charset="0"/>
              </a:rPr>
              <a:t>2</a:t>
            </a:r>
            <a:r>
              <a:rPr lang="en-US" smtClean="0">
                <a:solidFill>
                  <a:srgbClr val="404040"/>
                </a:solidFill>
                <a:latin typeface="Lato" charset="0"/>
              </a:rPr>
              <a:t>- </a:t>
            </a:r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Figure out what is your container ID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02467" y="3731087"/>
            <a:ext cx="8518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3- Find out the access token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7179" y="4264475"/>
            <a:ext cx="300793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/>
              <a:t>docker</a:t>
            </a:r>
            <a:r>
              <a:rPr lang="en-US" sz="2000" dirty="0"/>
              <a:t> logs </a:t>
            </a:r>
            <a:r>
              <a:rPr lang="en-US" sz="2000" dirty="0" smtClean="0"/>
              <a:t>&lt;</a:t>
            </a:r>
            <a:r>
              <a:rPr lang="en-US" sz="2000" dirty="0" err="1" smtClean="0"/>
              <a:t>cointainer</a:t>
            </a:r>
            <a:r>
              <a:rPr lang="en-US" sz="2000" dirty="0" smtClean="0"/>
              <a:t> ID&gt;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02466" y="4828641"/>
            <a:ext cx="8518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4- Paste log-in token </a:t>
            </a:r>
            <a:r>
              <a:rPr lang="en-US" smtClean="0">
                <a:solidFill>
                  <a:srgbClr val="404040"/>
                </a:solidFill>
                <a:latin typeface="Lato" charset="0"/>
              </a:rPr>
              <a:t>in browser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40" b="30071"/>
          <a:stretch/>
        </p:blipFill>
        <p:spPr>
          <a:xfrm>
            <a:off x="5203572" y="4459838"/>
            <a:ext cx="5841110" cy="216568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2465" y="5594171"/>
            <a:ext cx="8518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5- For visualization, import </a:t>
            </a:r>
            <a:r>
              <a:rPr lang="en-US" dirty="0" err="1" smtClean="0">
                <a:solidFill>
                  <a:srgbClr val="404040"/>
                </a:solidFill>
                <a:latin typeface="Lato" charset="0"/>
              </a:rPr>
              <a:t>pylab</a:t>
            </a:r>
            <a:r>
              <a:rPr lang="en-US" dirty="0" smtClean="0">
                <a:solidFill>
                  <a:srgbClr val="404040"/>
                </a:solidFill>
                <a:latin typeface="Lato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7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65" y="311230"/>
            <a:ext cx="1219200" cy="355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3006" y="288975"/>
            <a:ext cx="230336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Mesh generation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77" y="1183915"/>
            <a:ext cx="547988" cy="2739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5894" y="1400537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38258" y="1183915"/>
            <a:ext cx="8588647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Write a python code </a:t>
            </a:r>
            <a:r>
              <a:rPr lang="en-US" sz="2000">
                <a:latin typeface="American Typewriter" charset="0"/>
                <a:ea typeface="American Typewriter" charset="0"/>
                <a:cs typeface="American Typewriter" charset="0"/>
              </a:rPr>
              <a:t>to generate the following domains and meshes: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085" y="3062287"/>
            <a:ext cx="4686978" cy="1371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68" y="2317730"/>
            <a:ext cx="3183875" cy="3195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205" y="2150352"/>
            <a:ext cx="3211332" cy="31956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0792" y="5726184"/>
            <a:ext cx="1080745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Mesh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32581" y="4815069"/>
            <a:ext cx="1080745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Mesh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1498" y="5703034"/>
            <a:ext cx="1080745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Mesh 3</a:t>
            </a:r>
          </a:p>
        </p:txBody>
      </p:sp>
    </p:spTree>
    <p:extLst>
      <p:ext uri="{BB962C8B-B14F-4D97-AF65-F5344CB8AC3E}">
        <p14:creationId xmlns:p14="http://schemas.microsoft.com/office/powerpoint/2010/main" val="21445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9616" y="3297677"/>
            <a:ext cx="7441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git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 clone https://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github.com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msarrafj</a:t>
            </a:r>
            <a:r>
              <a:rPr lang="en-US" dirty="0">
                <a:solidFill>
                  <a:srgbClr val="000000"/>
                </a:solidFill>
                <a:latin typeface="Menlo-Regular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latin typeface="Menlo-Regular" charset="0"/>
              </a:rPr>
              <a:t>FEniCS.git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848" y="2870484"/>
            <a:ext cx="5866388" cy="44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0"/>
            <a:ext cx="10058400" cy="681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669628" y="5150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86" y="378373"/>
            <a:ext cx="10058400" cy="605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161" y="0"/>
            <a:ext cx="8890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4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48" y="353997"/>
            <a:ext cx="8261496" cy="6142954"/>
          </a:xfrm>
        </p:spPr>
      </p:pic>
    </p:spTree>
    <p:extLst>
      <p:ext uri="{BB962C8B-B14F-4D97-AF65-F5344CB8AC3E}">
        <p14:creationId xmlns:p14="http://schemas.microsoft.com/office/powerpoint/2010/main" val="824320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63" y="0"/>
            <a:ext cx="9868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77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19" y="0"/>
            <a:ext cx="10058400" cy="673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42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" y="0"/>
            <a:ext cx="9872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65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427" y="0"/>
            <a:ext cx="9617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936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252" y="0"/>
            <a:ext cx="944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73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713" y="0"/>
            <a:ext cx="9338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74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05" y="34945"/>
            <a:ext cx="10058400" cy="682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77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9" y="0"/>
            <a:ext cx="10058400" cy="664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519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0"/>
            <a:ext cx="9959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6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00" y="0"/>
            <a:ext cx="8960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8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9895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70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514" y="75905"/>
            <a:ext cx="9810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1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72" y="0"/>
            <a:ext cx="9549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23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1" y="4906"/>
            <a:ext cx="10058400" cy="685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93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850" y="0"/>
            <a:ext cx="10058400" cy="670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87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9" y="0"/>
            <a:ext cx="9444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07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292100"/>
            <a:ext cx="9522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00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85" y="0"/>
            <a:ext cx="10023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95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10058400" cy="63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21" y="0"/>
            <a:ext cx="9800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42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0" y="139700"/>
            <a:ext cx="10058400" cy="645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9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442" y="0"/>
            <a:ext cx="926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406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75" y="0"/>
            <a:ext cx="9769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086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63" y="0"/>
            <a:ext cx="94072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18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11" y="0"/>
            <a:ext cx="10045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31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35" y="0"/>
            <a:ext cx="8539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11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1" y="0"/>
            <a:ext cx="969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26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437" y="2913529"/>
            <a:ext cx="5601277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175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85" y="0"/>
            <a:ext cx="97130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92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2" y="0"/>
            <a:ext cx="9446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117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31" y="0"/>
            <a:ext cx="9911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2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907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3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27" y="0"/>
            <a:ext cx="8858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32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2" y="0"/>
            <a:ext cx="977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2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8" y="0"/>
            <a:ext cx="9745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71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6" y="461701"/>
            <a:ext cx="1219200" cy="35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382" y="705808"/>
            <a:ext cx="2894878" cy="392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940" y="1420837"/>
            <a:ext cx="2999050" cy="373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4166" y="1388923"/>
            <a:ext cx="675272" cy="284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58" y="2210192"/>
            <a:ext cx="3883924" cy="2886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8767" y="2101933"/>
            <a:ext cx="3320649" cy="3969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8021" y="3204217"/>
            <a:ext cx="4994957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Solve and visualize results in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ParaView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315" y="3187347"/>
            <a:ext cx="547988" cy="2739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315" y="4980348"/>
            <a:ext cx="547988" cy="2739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8021" y="4980348"/>
            <a:ext cx="373025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Impose these BCs using class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5389" y="4814097"/>
            <a:ext cx="2447403" cy="73261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2826" y="3887434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068" y="4054726"/>
            <a:ext cx="547988" cy="30368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72338" y="3806579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8021" y="4017299"/>
            <a:ext cx="694177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Calculate grad(u) field and visualize in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ParaView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glyph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81" y="5921162"/>
            <a:ext cx="547988" cy="30368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72338" y="5921162"/>
            <a:ext cx="6556410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How much is flux of grad(u) on the right boundary?</a:t>
            </a:r>
          </a:p>
        </p:txBody>
      </p:sp>
    </p:spTree>
    <p:extLst>
      <p:ext uri="{BB962C8B-B14F-4D97-AF65-F5344CB8AC3E}">
        <p14:creationId xmlns:p14="http://schemas.microsoft.com/office/powerpoint/2010/main" val="10117328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8" y="0"/>
            <a:ext cx="9709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723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0" y="0"/>
            <a:ext cx="8999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01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6" y="0"/>
            <a:ext cx="9106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1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77" y="0"/>
            <a:ext cx="9099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4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66" y="0"/>
            <a:ext cx="9188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22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18" y="0"/>
            <a:ext cx="8929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1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133" y="0"/>
            <a:ext cx="9961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0" y="0"/>
            <a:ext cx="9987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766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69" y="155801"/>
            <a:ext cx="10058400" cy="670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32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8" y="0"/>
            <a:ext cx="95529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588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30" y="2690533"/>
            <a:ext cx="3605099" cy="54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19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4" y="1034368"/>
            <a:ext cx="9676435" cy="15234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5" y="311230"/>
            <a:ext cx="1219200" cy="35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8829" y="2834399"/>
            <a:ext cx="3467100" cy="469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767" y="4429852"/>
            <a:ext cx="4259483" cy="33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565" y="3580926"/>
            <a:ext cx="10614442" cy="363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1781" y="5251410"/>
            <a:ext cx="3771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00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232294"/>
            <a:ext cx="547988" cy="2739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8090" y="236602"/>
            <a:ext cx="6767494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Visualize u in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ParaView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and extract centerline profile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1302374"/>
            <a:ext cx="547988" cy="2739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98090" y="1302374"/>
            <a:ext cx="832311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What are the maximum and minimum value of u; and u(0.5,0.3)=?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2346874"/>
            <a:ext cx="547988" cy="2739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98090" y="2290711"/>
            <a:ext cx="6247223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Calculate degree-of-freedom and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time_to_solution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834" y="3391374"/>
            <a:ext cx="547988" cy="2739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98090" y="3391374"/>
            <a:ext cx="352731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Calculate L2 and H1 norms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34" y="4478247"/>
            <a:ext cx="4548852" cy="8093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834" y="5711853"/>
            <a:ext cx="7789763" cy="7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183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0"/>
            <a:ext cx="9200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693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15" y="1385209"/>
            <a:ext cx="547988" cy="273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9371" y="1316927"/>
            <a:ext cx="6043065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Calculate “rate of convergence” for </a:t>
            </a:r>
            <a:r>
              <a:rPr lang="en-US" sz="2000">
                <a:latin typeface="American Typewriter" charset="0"/>
                <a:ea typeface="American Typewriter" charset="0"/>
                <a:cs typeface="American Typewriter" charset="0"/>
              </a:rPr>
              <a:t>this problem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15" y="2372391"/>
            <a:ext cx="547988" cy="2739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9371" y="2277209"/>
            <a:ext cx="678313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Write a bash file for performing h-refinement analysis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15" y="3485689"/>
            <a:ext cx="547988" cy="273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79371" y="3390507"/>
            <a:ext cx="7718203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Increase polynomial order, how rate of convergence changes?</a:t>
            </a:r>
          </a:p>
        </p:txBody>
      </p:sp>
    </p:spTree>
    <p:extLst>
      <p:ext uri="{BB962C8B-B14F-4D97-AF65-F5344CB8AC3E}">
        <p14:creationId xmlns:p14="http://schemas.microsoft.com/office/powerpoint/2010/main" val="2215716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44" y="3009418"/>
            <a:ext cx="6652451" cy="46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441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37" y="0"/>
            <a:ext cx="9928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0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81" y="0"/>
            <a:ext cx="958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3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753" y="0"/>
            <a:ext cx="9501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24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0"/>
            <a:ext cx="9314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556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87" y="0"/>
            <a:ext cx="9964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593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3" y="0"/>
            <a:ext cx="9662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0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8889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210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62" y="0"/>
            <a:ext cx="10058400" cy="673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539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8992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508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0"/>
            <a:ext cx="8678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011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2166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541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12" y="285924"/>
            <a:ext cx="1219200" cy="35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6" y="1221912"/>
            <a:ext cx="547988" cy="2739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52291" y="1158854"/>
            <a:ext cx="1055942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Write the code for above transient diffusion problem using backward Euler 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methods.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4606" y="2068683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06" y="2234985"/>
            <a:ext cx="547988" cy="2739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5863" y="2171927"/>
            <a:ext cx="8047203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Visualize results for the first 3 seconds, with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dt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= 0.1 in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ParaViw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.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42" y="4439548"/>
            <a:ext cx="547988" cy="2739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84700" y="4222602"/>
            <a:ext cx="5532220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Solve this problem in a square domain with </a:t>
            </a:r>
          </a:p>
          <a:p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square-hole in the 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center.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250" y="2974427"/>
            <a:ext cx="3429736" cy="35045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0242" y="3168306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64" y="3103219"/>
            <a:ext cx="547988" cy="2739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4700" y="3103219"/>
            <a:ext cx="5580117" cy="70788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Compute the same solution on a same setup </a:t>
            </a:r>
          </a:p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for a cubic domain.</a:t>
            </a:r>
          </a:p>
        </p:txBody>
      </p:sp>
    </p:spTree>
    <p:extLst>
      <p:ext uri="{BB962C8B-B14F-4D97-AF65-F5344CB8AC3E}">
        <p14:creationId xmlns:p14="http://schemas.microsoft.com/office/powerpoint/2010/main" val="1786202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23" y="-168643"/>
            <a:ext cx="9979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1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57" y="2845948"/>
            <a:ext cx="64452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63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65" y="3626249"/>
            <a:ext cx="6299200" cy="1028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068" y="3107703"/>
            <a:ext cx="2768600" cy="59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5" y="3186056"/>
            <a:ext cx="51943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7" y="5658144"/>
            <a:ext cx="4064000" cy="59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7" y="4852126"/>
            <a:ext cx="23495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05" y="1578544"/>
            <a:ext cx="5748204" cy="7798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463" y="266769"/>
            <a:ext cx="4615302" cy="8059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54227" y="1189822"/>
            <a:ext cx="184731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2205" y="1363745"/>
            <a:ext cx="2331934" cy="2377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205" y="2767725"/>
            <a:ext cx="2600631" cy="246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205" y="4416812"/>
            <a:ext cx="2501670" cy="3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7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60" y="429657"/>
            <a:ext cx="2958785" cy="2182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26" y="2324410"/>
            <a:ext cx="72390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75" y="3151291"/>
            <a:ext cx="7622602" cy="2559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76" y="1167329"/>
            <a:ext cx="28321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657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0"/>
            <a:ext cx="9393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903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69" y="515446"/>
            <a:ext cx="2331934" cy="2377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t="703"/>
          <a:stretch/>
        </p:blipFill>
        <p:spPr>
          <a:xfrm>
            <a:off x="594069" y="1784733"/>
            <a:ext cx="10496428" cy="32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681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0" y="4605051"/>
            <a:ext cx="10487800" cy="1421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1"/>
          <a:stretch/>
        </p:blipFill>
        <p:spPr>
          <a:xfrm>
            <a:off x="429658" y="0"/>
            <a:ext cx="10025349" cy="488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426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51" y="440807"/>
            <a:ext cx="5249111" cy="3292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51" y="1003833"/>
            <a:ext cx="10058400" cy="3460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21" y="294263"/>
            <a:ext cx="2400300" cy="622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12" y="5020334"/>
            <a:ext cx="7125502" cy="142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288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75" y="385011"/>
            <a:ext cx="2892793" cy="2552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45" y="1395796"/>
            <a:ext cx="10058400" cy="1671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45" y="3227136"/>
            <a:ext cx="10058400" cy="1044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68" y="4432256"/>
            <a:ext cx="5422900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07" y="5339603"/>
            <a:ext cx="46482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306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87" y="2200552"/>
            <a:ext cx="7239000" cy="381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56" y="1353327"/>
            <a:ext cx="2832100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35" y="285924"/>
            <a:ext cx="1219200" cy="35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5" y="3156591"/>
            <a:ext cx="547988" cy="273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495" y="463724"/>
            <a:ext cx="6028623" cy="7535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5664" y="3173822"/>
            <a:ext cx="2736647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smtClean="0">
                <a:latin typeface="American Typewriter" charset="0"/>
                <a:ea typeface="American Typewriter" charset="0"/>
                <a:cs typeface="American Typewriter" charset="0"/>
              </a:rPr>
              <a:t>Using Picard method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35" y="4052354"/>
            <a:ext cx="547988" cy="2739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95664" y="3989296"/>
            <a:ext cx="3188502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smtClean="0">
                <a:latin typeface="American Typewriter" charset="0"/>
                <a:ea typeface="American Typewriter" charset="0"/>
                <a:cs typeface="American Typewriter" charset="0"/>
              </a:rPr>
              <a:t>Using Newton’s methods</a:t>
            </a:r>
            <a:endParaRPr lang="en-US" sz="2000" dirty="0" smtClean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31" y="4876304"/>
            <a:ext cx="547988" cy="2739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95664" y="4796853"/>
            <a:ext cx="6374309" cy="4001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Compare maximum errors for Picard and Newton</a:t>
            </a:r>
          </a:p>
        </p:txBody>
      </p:sp>
    </p:spTree>
    <p:extLst>
      <p:ext uri="{BB962C8B-B14F-4D97-AF65-F5344CB8AC3E}">
        <p14:creationId xmlns:p14="http://schemas.microsoft.com/office/powerpoint/2010/main" val="3917769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784" y="2738382"/>
            <a:ext cx="6119941" cy="49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8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noFill/>
        </a:ln>
      </a:spPr>
      <a:bodyPr wrap="none" rtlCol="0">
        <a:spAutoFit/>
      </a:bodyPr>
      <a:lstStyle>
        <a:defPPr>
          <a:defRPr sz="2000" dirty="0" smtClean="0">
            <a:latin typeface="American Typewriter" charset="0"/>
            <a:ea typeface="American Typewriter" charset="0"/>
            <a:cs typeface="American Typewriter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3695</TotalTime>
  <Words>342</Words>
  <Application>Microsoft Macintosh PowerPoint</Application>
  <PresentationFormat>Widescreen</PresentationFormat>
  <Paragraphs>50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2" baseType="lpstr">
      <vt:lpstr>American Typewriter</vt:lpstr>
      <vt:lpstr>Calibri</vt:lpstr>
      <vt:lpstr>Calibri Light</vt:lpstr>
      <vt:lpstr>Lato</vt:lpstr>
      <vt:lpstr>Menlo-Regular</vt:lpstr>
      <vt:lpstr>SimSun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75</cp:revision>
  <dcterms:created xsi:type="dcterms:W3CDTF">2018-06-23T17:34:58Z</dcterms:created>
  <dcterms:modified xsi:type="dcterms:W3CDTF">2018-06-26T19:18:51Z</dcterms:modified>
</cp:coreProperties>
</file>